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4"/>
  </p:sldMasterIdLst>
  <p:notesMasterIdLst>
    <p:notesMasterId r:id="rId27"/>
  </p:notesMasterIdLst>
  <p:handoutMasterIdLst>
    <p:handoutMasterId r:id="rId28"/>
  </p:handoutMasterIdLst>
  <p:sldIdLst>
    <p:sldId id="276" r:id="rId5"/>
    <p:sldId id="407" r:id="rId6"/>
    <p:sldId id="424" r:id="rId7"/>
    <p:sldId id="408" r:id="rId8"/>
    <p:sldId id="425" r:id="rId9"/>
    <p:sldId id="409" r:id="rId10"/>
    <p:sldId id="426" r:id="rId11"/>
    <p:sldId id="410" r:id="rId12"/>
    <p:sldId id="411" r:id="rId13"/>
    <p:sldId id="412" r:id="rId14"/>
    <p:sldId id="413" r:id="rId15"/>
    <p:sldId id="414" r:id="rId16"/>
    <p:sldId id="415" r:id="rId17"/>
    <p:sldId id="416" r:id="rId18"/>
    <p:sldId id="417" r:id="rId19"/>
    <p:sldId id="418" r:id="rId20"/>
    <p:sldId id="419" r:id="rId21"/>
    <p:sldId id="420" r:id="rId22"/>
    <p:sldId id="421" r:id="rId23"/>
    <p:sldId id="422" r:id="rId24"/>
    <p:sldId id="423" r:id="rId25"/>
    <p:sldId id="406" r:id="rId26"/>
  </p:sldIdLst>
  <p:sldSz cx="9144000" cy="6858000" type="screen4x3"/>
  <p:notesSz cx="6858000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ura Bohantov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7" autoAdjust="0"/>
    <p:restoredTop sz="92385" autoAdjust="0"/>
  </p:normalViewPr>
  <p:slideViewPr>
    <p:cSldViewPr snapToGrid="0">
      <p:cViewPr varScale="1">
        <p:scale>
          <a:sx n="59" d="100"/>
          <a:sy n="59" d="100"/>
        </p:scale>
        <p:origin x="72" y="252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 dirty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453" y="0"/>
            <a:ext cx="297254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dirty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7254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 dirty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453" y="9431338"/>
            <a:ext cx="297254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4BBF79D3-D540-4A1F-9847-1559C7AB9D7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9918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 dirty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453" y="0"/>
            <a:ext cx="297254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dirty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508" y="4714876"/>
            <a:ext cx="5028986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7254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 dirty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453" y="9431338"/>
            <a:ext cx="297254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FCC8D018-2849-4367-944E-648FA90DDE54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0175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433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14339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EDE548-DF9B-4E76-ACA4-911F7D69B6F5}" type="slidenum">
              <a:rPr lang="de-DE">
                <a:cs typeface="Arial" charset="0"/>
              </a:rPr>
              <a:pPr/>
              <a:t>1</a:t>
            </a:fld>
            <a:endParaRPr lang="de-DE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205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8D018-2849-4367-944E-648FA90DDE54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6418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8D018-2849-4367-944E-648FA90DDE5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7949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8D018-2849-4367-944E-648FA90DDE54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631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8D018-2849-4367-944E-648FA90DDE5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4869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8D018-2849-4367-944E-648FA90DDE54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2651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8D018-2849-4367-944E-648FA90DDE54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6707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8D018-2849-4367-944E-648FA90DDE54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4213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8D018-2849-4367-944E-648FA90DDE54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868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C8D018-2849-4367-944E-648FA90DDE54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3531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dirty="0"/>
              <a:t>Образец заголовка</a:t>
            </a:r>
            <a:endParaRPr lang="de-DE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A5A60-FFC1-4DD6-B034-06B726499F40}" type="datetime1">
              <a:rPr lang="en-GB"/>
              <a:pPr>
                <a:defRPr/>
              </a:pPr>
              <a:t>17/05/2019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dirty="0"/>
              <a:t>Образец заголовка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7B01B-C2E8-4CD6-B726-44287C896096}" type="datetime1">
              <a:rPr lang="en-GB"/>
              <a:pPr>
                <a:defRPr/>
              </a:pPr>
              <a:t>17/05/2019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dirty="0"/>
              <a:t>Образец заголовка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  <a:endParaRPr lang="en-GB" noProof="0" dirty="0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1188A-33A2-4652-B861-6B898985BDA5}" type="datetime1">
              <a:rPr lang="en-GB"/>
              <a:pPr>
                <a:defRPr/>
              </a:pPr>
              <a:t>17/05/2019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dirty="0"/>
              <a:t>Образец заголовка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  <a:endParaRPr lang="en-GB" noProof="0" dirty="0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31B3F-98C9-477F-8A19-E86B62010671}" type="datetime1">
              <a:rPr lang="en-GB"/>
              <a:pPr>
                <a:defRPr/>
              </a:pPr>
              <a:t>17/05/2019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ru-RU" noProof="0" dirty="0"/>
              <a:t>Образец заголовка</a:t>
            </a:r>
            <a:endParaRPr lang="de-DE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D77F8-03E1-499A-AFE8-B8E68698775C}" type="datetime1">
              <a:rPr lang="en-GB"/>
              <a:pPr>
                <a:defRPr/>
              </a:pPr>
              <a:t>17/05/2019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ru-RU" noProof="0" dirty="0"/>
              <a:t>Образец заголовка</a:t>
            </a:r>
            <a:endParaRPr lang="de-DE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D8158-1737-45DB-8ECC-2C3A89813773}" type="datetime1">
              <a:rPr lang="en-GB"/>
              <a:pPr>
                <a:defRPr/>
              </a:pPr>
              <a:t>17/05/2019</a:t>
            </a:fld>
            <a:endParaRPr lang="en-GB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6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588"/>
            <a:ext cx="91440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Grafik 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447925"/>
            <a:ext cx="77755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First layer</a:t>
            </a:r>
          </a:p>
          <a:p>
            <a:pPr lvl="1"/>
            <a:r>
              <a:rPr lang="en-GB"/>
              <a:t>Second layer</a:t>
            </a:r>
          </a:p>
          <a:p>
            <a:pPr lvl="2"/>
            <a:r>
              <a:rPr lang="en-GB"/>
              <a:t>Third layer</a:t>
            </a:r>
          </a:p>
          <a:p>
            <a:pPr lvl="3"/>
            <a:r>
              <a:rPr lang="en-GB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4138" y="6581775"/>
            <a:ext cx="927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b="0" dirty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9BC64416-FE4D-4747-9892-1848A6515E88}" type="slidenum">
              <a:rPr lang="en-GB" sz="1000" b="0" smtClean="0">
                <a:solidFill>
                  <a:srgbClr val="6E6452"/>
                </a:solidFill>
                <a:latin typeface="Arial Narrow" pitchFamily="34" charset="0"/>
              </a:rPr>
              <a:pPr>
                <a:defRPr/>
              </a:pPr>
              <a:t>‹#›</a:t>
            </a:fld>
            <a:endParaRPr lang="en-GB" sz="1000" b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263" y="6581775"/>
            <a:ext cx="34194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000" b="1" spc="70" baseline="0" dirty="0">
                <a:solidFill>
                  <a:srgbClr val="6E6452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450" y="6581775"/>
            <a:ext cx="1295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000" b="0" smtClean="0">
                <a:solidFill>
                  <a:srgbClr val="6E6452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6CC72D31-0A1F-4446-B251-5763FDFFC8B0}" type="datetime1">
              <a:rPr lang="en-GB"/>
              <a:pPr>
                <a:defRPr/>
              </a:pPr>
              <a:t>17/05/2019</a:t>
            </a:fld>
            <a:endParaRPr lang="en-GB" dirty="0"/>
          </a:p>
        </p:txBody>
      </p:sp>
      <p:sp>
        <p:nvSpPr>
          <p:cNvPr id="103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482725"/>
            <a:ext cx="77755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here to add title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9" r:id="rId2"/>
    <p:sldLayoutId id="2147483698" r:id="rId3"/>
    <p:sldLayoutId id="2147483697" r:id="rId4"/>
    <p:sldLayoutId id="2147483696" r:id="rId5"/>
    <p:sldLayoutId id="2147483695" r:id="rId6"/>
  </p:sldLayoutIdLst>
  <p:transition/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58775" indent="-358775" algn="l" rtl="0" fontAlgn="base">
        <a:spcBef>
          <a:spcPts val="400"/>
        </a:spcBef>
        <a:spcAft>
          <a:spcPts val="800"/>
        </a:spcAft>
        <a:buClr>
          <a:srgbClr val="C80F0F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  <a:ea typeface="+mn-ea"/>
          <a:cs typeface="+mn-cs"/>
        </a:defRPr>
      </a:lvl1pPr>
      <a:lvl2pPr marL="719138" indent="-358775" algn="l" rtl="0" fontAlgn="base">
        <a:spcBef>
          <a:spcPts val="400"/>
        </a:spcBef>
        <a:spcAft>
          <a:spcPts val="800"/>
        </a:spcAft>
        <a:buClr>
          <a:srgbClr val="6E6452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</a:defRPr>
      </a:lvl2pPr>
      <a:lvl3pPr marL="1079500" indent="-358775" algn="l" rtl="0" fontAlgn="base">
        <a:spcBef>
          <a:spcPts val="400"/>
        </a:spcBef>
        <a:spcAft>
          <a:spcPts val="800"/>
        </a:spcAft>
        <a:buClr>
          <a:srgbClr val="6E6452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</a:defRPr>
      </a:lvl3pPr>
      <a:lvl4pPr marL="1439863" indent="-358775" algn="l" rtl="0" fontAlgn="base">
        <a:spcBef>
          <a:spcPts val="400"/>
        </a:spcBef>
        <a:spcAft>
          <a:spcPts val="800"/>
        </a:spcAft>
        <a:buClr>
          <a:srgbClr val="6E6452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</a:defRPr>
      </a:lvl4pPr>
      <a:lvl5pPr marL="1798638" indent="-358775" algn="l" rtl="0" fontAlgn="base">
        <a:spcBef>
          <a:spcPts val="400"/>
        </a:spcBef>
        <a:spcAft>
          <a:spcPts val="800"/>
        </a:spcAft>
        <a:buClr>
          <a:srgbClr val="6E6452"/>
        </a:buClr>
        <a:buFont typeface="Arial" charset="0"/>
        <a:buChar char="•"/>
        <a:tabLst>
          <a:tab pos="2190750" algn="l"/>
        </a:tabLst>
        <a:defRPr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www.serviciilocale.md/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www.giz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5"/>
          <p:cNvSpPr>
            <a:spLocks noGrp="1"/>
          </p:cNvSpPr>
          <p:nvPr>
            <p:ph type="title"/>
          </p:nvPr>
        </p:nvSpPr>
        <p:spPr>
          <a:xfrm>
            <a:off x="684212" y="2023165"/>
            <a:ext cx="7775575" cy="833438"/>
          </a:xfrm>
        </p:spPr>
        <p:txBody>
          <a:bodyPr/>
          <a:lstStyle/>
          <a:p>
            <a:pPr algn="ctr"/>
            <a:r>
              <a:rPr lang="ro-RO" b="1" dirty="0">
                <a:solidFill>
                  <a:schemeClr val="accent1"/>
                </a:solidFill>
                <a:latin typeface="Calibri" panose="020F0502020204030204" pitchFamily="34" charset="0"/>
              </a:rPr>
              <a:t>Modernizare</a:t>
            </a:r>
            <a: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</a:rPr>
              <a:t>a</a:t>
            </a:r>
            <a:r>
              <a:rPr lang="ro-RO" b="1" dirty="0">
                <a:solidFill>
                  <a:schemeClr val="accent1"/>
                </a:solidFill>
                <a:latin typeface="Calibri" panose="020F0502020204030204" pitchFamily="34" charset="0"/>
              </a:rPr>
              <a:t> serviciilor publice locale în </a:t>
            </a:r>
            <a: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ro-RO" b="1" dirty="0">
                <a:solidFill>
                  <a:schemeClr val="accent1"/>
                </a:solidFill>
                <a:latin typeface="Calibri" panose="020F0502020204030204" pitchFamily="34" charset="0"/>
              </a:rPr>
              <a:t>Republica Moldova</a:t>
            </a:r>
          </a:p>
        </p:txBody>
      </p:sp>
      <p:sp>
        <p:nvSpPr>
          <p:cNvPr id="13314" name="Inhaltsplatzhalter 16"/>
          <p:cNvSpPr>
            <a:spLocks noGrp="1"/>
          </p:cNvSpPr>
          <p:nvPr>
            <p:ph idx="1"/>
          </p:nvPr>
        </p:nvSpPr>
        <p:spPr>
          <a:xfrm>
            <a:off x="684212" y="3067721"/>
            <a:ext cx="7775575" cy="2012674"/>
          </a:xfrm>
        </p:spPr>
        <p:txBody>
          <a:bodyPr/>
          <a:lstStyle/>
          <a:p>
            <a:pPr algn="ctr"/>
            <a:r>
              <a:rPr lang="en-US" sz="2400" b="1" dirty="0" err="1">
                <a:latin typeface="Calibri" panose="020F0502020204030204" pitchFamily="34" charset="0"/>
              </a:rPr>
              <a:t>Structura</a:t>
            </a:r>
            <a:r>
              <a:rPr lang="ro-RO" sz="2400" b="1" dirty="0">
                <a:latin typeface="Calibri" panose="020F0502020204030204" pitchFamily="34" charset="0"/>
              </a:rPr>
              <a:t> O</a:t>
            </a:r>
            <a:r>
              <a:rPr lang="en-US" sz="2400" b="1" dirty="0" err="1">
                <a:latin typeface="Calibri" panose="020F0502020204030204" pitchFamily="34" charset="0"/>
              </a:rPr>
              <a:t>rganizatoric</a:t>
            </a:r>
            <a:r>
              <a:rPr lang="ro-RO" sz="2400" b="1" dirty="0">
                <a:latin typeface="Calibri" panose="020F0502020204030204" pitchFamily="34" charset="0"/>
              </a:rPr>
              <a:t>ă </a:t>
            </a:r>
          </a:p>
          <a:p>
            <a:pPr algn="ctr"/>
            <a:r>
              <a:rPr lang="ro-RO" sz="2400" b="1" dirty="0">
                <a:latin typeface="Calibri" panose="020F0502020204030204" pitchFamily="34" charset="0"/>
              </a:rPr>
              <a:t>a Operatorului </a:t>
            </a:r>
            <a:r>
              <a:rPr lang="en-US" sz="2400" b="1" dirty="0">
                <a:latin typeface="Calibri" panose="020F0502020204030204" pitchFamily="34" charset="0"/>
              </a:rPr>
              <a:t>AAC de </a:t>
            </a:r>
            <a:r>
              <a:rPr lang="ro-RO" sz="2400" b="1" dirty="0">
                <a:latin typeface="Calibri" panose="020F0502020204030204" pitchFamily="34" charset="0"/>
              </a:rPr>
              <a:t>D</a:t>
            </a:r>
            <a:r>
              <a:rPr lang="en-US" sz="2400" b="1" dirty="0" err="1">
                <a:latin typeface="Calibri" panose="020F0502020204030204" pitchFamily="34" charset="0"/>
              </a:rPr>
              <a:t>imensiuni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ro-RO" sz="2400" b="1" dirty="0">
                <a:latin typeface="Calibri" panose="020F0502020204030204" pitchFamily="34" charset="0"/>
              </a:rPr>
              <a:t>M</a:t>
            </a:r>
            <a:r>
              <a:rPr lang="en-US" sz="2400" b="1" dirty="0" err="1">
                <a:latin typeface="Calibri" panose="020F0502020204030204" pitchFamily="34" charset="0"/>
              </a:rPr>
              <a:t>edii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endParaRPr lang="ro-RO" sz="2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/>
            <a:r>
              <a:rPr lang="ro-RO" sz="1600" b="1" dirty="0">
                <a:solidFill>
                  <a:schemeClr val="accent1"/>
                </a:solidFill>
                <a:latin typeface="Calibri" panose="020F0502020204030204" pitchFamily="34" charset="0"/>
              </a:rPr>
              <a:t>Sergiu Rusu, expert GFA Consulting</a:t>
            </a:r>
          </a:p>
          <a:p>
            <a:pPr algn="ctr"/>
            <a:endParaRPr lang="ro-RO" sz="16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pic>
        <p:nvPicPr>
          <p:cNvPr id="13316" name="Picture 2" descr="D:\docs\desktop\ELdZ_Mol_cmyk_rum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902" y="99035"/>
            <a:ext cx="2261246" cy="14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chemeClr val="tx2">
                    <a:lumMod val="75000"/>
                  </a:schemeClr>
                </a:solidFill>
              </a:rPr>
              <a:t>Implementat de</a:t>
            </a:r>
          </a:p>
        </p:txBody>
      </p:sp>
      <p:pic>
        <p:nvPicPr>
          <p:cNvPr id="12" name="Picture 11" descr="F:\Branding\EU\jaun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056" y="5624205"/>
            <a:ext cx="13652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 descr="H:\bn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33648" y="5563206"/>
            <a:ext cx="10160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8991" y="5624205"/>
            <a:ext cx="1639887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feld 9"/>
          <p:cNvSpPr txBox="1">
            <a:spLocks noChangeArrowheads="1"/>
          </p:cNvSpPr>
          <p:nvPr/>
        </p:nvSpPr>
        <p:spPr bwMode="auto">
          <a:xfrm>
            <a:off x="6947027" y="5409892"/>
            <a:ext cx="1147762" cy="2143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sz="800" b="0" dirty="0">
                <a:solidFill>
                  <a:schemeClr val="tx2">
                    <a:lumMod val="75000"/>
                  </a:schemeClr>
                </a:solidFill>
              </a:rPr>
              <a:t>În cooperare cu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feld 9"/>
          <p:cNvSpPr txBox="1">
            <a:spLocks noChangeArrowheads="1"/>
          </p:cNvSpPr>
          <p:nvPr/>
        </p:nvSpPr>
        <p:spPr bwMode="auto">
          <a:xfrm>
            <a:off x="427152" y="5399463"/>
            <a:ext cx="6683585" cy="215900"/>
          </a:xfrm>
          <a:prstGeom prst="rect">
            <a:avLst/>
          </a:prstGeom>
          <a:noFill/>
          <a:ln w="3175"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sz="800" b="0" dirty="0">
                <a:solidFill>
                  <a:schemeClr val="tx2">
                    <a:lumMod val="75000"/>
                  </a:schemeClr>
                </a:solidFill>
              </a:rPr>
              <a:t>Proiect co-finanțat de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" name="Picture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349" y="5507413"/>
            <a:ext cx="1071880" cy="1071880"/>
          </a:xfrm>
          <a:prstGeom prst="rect">
            <a:avLst/>
          </a:prstGeom>
        </p:spPr>
      </p:pic>
      <p:pic>
        <p:nvPicPr>
          <p:cNvPr id="14" name="Picture 13" descr="D:\Users\Desktop\logotype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664" y="5850359"/>
            <a:ext cx="1958975" cy="569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12591" y="1056929"/>
            <a:ext cx="8960147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Organigrama _________ SRL: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999E69CA-846A-4274-B204-AE163453C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91" y="28156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6229CB1E-63B5-473D-AB3A-C1F39FD85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62" y="24603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6C8C2E-D079-425C-A6C8-986D121A9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90" y="1872920"/>
            <a:ext cx="8918819" cy="332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98607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01897" y="1120328"/>
            <a:ext cx="8929512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Organigrama _________ SA / ÎM: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D429FDA-7989-47A1-96D6-F00ECC705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91" y="257703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78A46D-9B9E-4B65-8701-8E0ADF121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97" y="1996639"/>
            <a:ext cx="8929512" cy="322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89420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365418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Tehnic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257425"/>
            <a:ext cx="8756353" cy="3943350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AE7C66-590F-4242-8B77-EE0FB3214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93" y="2536066"/>
            <a:ext cx="8320014" cy="178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3394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81799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Tehnic – Secția Tehnică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209800"/>
            <a:ext cx="8756353" cy="408622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3EFEB7-ADD3-4044-8881-0667172372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1852" y="2491666"/>
            <a:ext cx="5800295" cy="18746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17143C-2E7C-48EE-8CC6-986CDD5D3A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4629" y="5977589"/>
            <a:ext cx="1576212" cy="46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98832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014456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Tehnic – Secția Apă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1455B3-5FEF-4F78-BCB5-9AD112B94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7152" y="1393665"/>
            <a:ext cx="4689696" cy="51881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2B6F6D-E29A-4A1A-9822-C4D510A04C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4630" y="6030635"/>
            <a:ext cx="1576211" cy="44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2289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990739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Tehnic – Secția Canal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D55E39-7444-4102-9D44-D0369D56FF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7487" y="1419784"/>
            <a:ext cx="4970353" cy="51619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7D2477-6BF3-4C47-B64D-6F5C0BFA1A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4627" y="6001395"/>
            <a:ext cx="1576212" cy="46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5651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3823" y="948452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Tehnic – Secția Energo-Mecanică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7CB0B4C-09DF-43CE-A4FB-807F657C6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9959" y="1483080"/>
            <a:ext cx="6165410" cy="50986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5839FA-D5BD-49BE-87DC-8DD8C92911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5293" y="6012840"/>
            <a:ext cx="1576212" cy="46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20337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0106" y="1161229"/>
            <a:ext cx="8885116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Tehnic – Secția Dispecerat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FCE80F-192F-45A6-8C86-B66FAFBE2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41" y="2225744"/>
            <a:ext cx="8885117" cy="21077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02E107-350E-429E-AC0F-80D6D5A9F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6488" y="6006630"/>
            <a:ext cx="1576212" cy="46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4644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55848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Financiar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68D02C-88E8-410E-B8DA-235A76D76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293" y="2577037"/>
            <a:ext cx="4935413" cy="20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6304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34074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Financiar – Secția Administrativă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49E7B3-52AA-4737-9126-9E2CF1377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23" y="2477314"/>
            <a:ext cx="8756353" cy="14271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0C579D-A260-4B96-B7E1-4AE276307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5293" y="5926102"/>
            <a:ext cx="1576213" cy="45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72085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61229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Structura Prezentării</a:t>
            </a:r>
            <a:endParaRPr lang="en-GB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1863819"/>
            <a:ext cx="8756353" cy="4717955"/>
          </a:xfrm>
        </p:spPr>
        <p:txBody>
          <a:bodyPr/>
          <a:lstStyle/>
          <a:p>
            <a:pPr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ro-RO" dirty="0">
              <a:latin typeface="Calibri" panose="020F0502020204030204" pitchFamily="34" charset="0"/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o-RO" sz="2000" b="1" dirty="0">
                <a:latin typeface="Calibri" panose="020F0502020204030204" pitchFamily="34" charset="0"/>
              </a:rPr>
              <a:t>Legislația Relevantă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o-RO" sz="2000" b="1" dirty="0">
                <a:latin typeface="Calibri" panose="020F0502020204030204" pitchFamily="34" charset="0"/>
              </a:rPr>
              <a:t>Forme </a:t>
            </a:r>
            <a:r>
              <a:rPr lang="ro-RO" sz="2000" b="1" dirty="0" err="1">
                <a:latin typeface="Calibri" panose="020F0502020204030204" pitchFamily="34" charset="0"/>
              </a:rPr>
              <a:t>Juridico</a:t>
            </a:r>
            <a:r>
              <a:rPr lang="ro-RO" sz="2000" b="1" dirty="0">
                <a:latin typeface="Calibri" panose="020F0502020204030204" pitchFamily="34" charset="0"/>
              </a:rPr>
              <a:t> - Organizatorice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o-RO" sz="2000" b="1" dirty="0">
                <a:latin typeface="Calibri" panose="020F0502020204030204" pitchFamily="34" charset="0"/>
              </a:rPr>
              <a:t>Structura Organizatorică (Organigrama)</a:t>
            </a:r>
            <a:endParaRPr lang="ru-RU" sz="2000" b="1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</p:spTree>
    <p:extLst>
      <p:ext uri="{BB962C8B-B14F-4D97-AF65-F5344CB8AC3E}">
        <p14:creationId xmlns:p14="http://schemas.microsoft.com/office/powerpoint/2010/main" val="236161678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61229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Financiar – Secția Evidență și Control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0ED451-179E-4212-9E8D-84621D33A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926" y="2290644"/>
            <a:ext cx="5948147" cy="282297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42D703E-DDAD-4A78-8D30-3544C6F986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394629" y="5916485"/>
            <a:ext cx="1576212" cy="46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0200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11873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Departament Financiar – Secția Contabilitate</a:t>
            </a:r>
            <a:endParaRPr lang="en-GB" sz="2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DDAEC1-1BD9-4062-868E-F2EC8D017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887" y="2302057"/>
            <a:ext cx="4308226" cy="19551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1653C7-FFA9-44CD-B9F3-A8AC7D5C6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3300" y="5977589"/>
            <a:ext cx="1576212" cy="46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1245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XXX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2108200"/>
            <a:ext cx="4481512" cy="260985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As a federal enterprise, GIZ supports the German Government in achieving its objectives in the field of international cooperation for sustainable development.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Published by</a:t>
            </a: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/>
            </a:r>
            <a:b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</a:b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Deutsche </a:t>
            </a:r>
            <a:r>
              <a:rPr lang="de-DE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Gesellschaft für</a:t>
            </a:r>
            <a:br>
              <a:rPr lang="de-DE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</a:br>
            <a:r>
              <a:rPr lang="de-DE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Internationale Zusammenarbeit </a:t>
            </a: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Registered offices, Bonn and Eschborn, Germany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‘Modernization of Local Public Services in the Republic of Moldova’ Project</a:t>
            </a:r>
            <a:b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</a:b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Chi</a:t>
            </a:r>
            <a:r>
              <a:rPr lang="ro-RO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s</a:t>
            </a: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inau, 66 Bernardazzi </a:t>
            </a:r>
            <a:r>
              <a:rPr lang="en-GB" sz="1200" b="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st</a:t>
            </a:r>
            <a:r>
              <a:rPr lang="ro-RO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reet</a:t>
            </a:r>
            <a:endParaRPr lang="en-GB" sz="1200" b="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T  + 373 22 22-83-19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F  + 373 22 00-02-38</a:t>
            </a:r>
            <a:b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</a:b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I	</a:t>
            </a: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  <a:hlinkClick r:id="rId2"/>
              </a:rPr>
              <a:t>www.giz.de</a:t>
            </a: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, </a:t>
            </a: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  <a:hlinkClick r:id="rId3"/>
              </a:rPr>
              <a:t>www.serviciilocale.md</a:t>
            </a:r>
            <a:r>
              <a:rPr lang="en-GB" sz="1200" b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425825" cy="2609850"/>
          </a:xfrm>
          <a:prstGeom prst="rect">
            <a:avLst/>
          </a:prstGeom>
        </p:spPr>
        <p:txBody>
          <a:bodyPr/>
          <a:lstStyle/>
          <a:p>
            <a:pPr algn="ctr">
              <a:spcAft>
                <a:spcPts val="600"/>
              </a:spcAft>
            </a:pPr>
            <a:endParaRPr lang="en-US" sz="2000" dirty="0">
              <a:solidFill>
                <a:srgbClr val="534B3E"/>
              </a:solidFill>
            </a:endParaRPr>
          </a:p>
          <a:p>
            <a:pPr algn="ctr">
              <a:spcAft>
                <a:spcPts val="600"/>
              </a:spcAft>
            </a:pPr>
            <a:endParaRPr lang="en-US" sz="2000" dirty="0">
              <a:solidFill>
                <a:srgbClr val="534B3E"/>
              </a:solidFill>
            </a:endParaRPr>
          </a:p>
          <a:p>
            <a:pPr>
              <a:spcAft>
                <a:spcPts val="300"/>
              </a:spcAft>
            </a:pPr>
            <a:r>
              <a:rPr lang="ro-RO" sz="2600" dirty="0">
                <a:solidFill>
                  <a:schemeClr val="accent1"/>
                </a:solidFill>
                <a:latin typeface="Calibri" panose="020F0502020204030204" pitchFamily="34" charset="0"/>
              </a:rPr>
              <a:t>Vă mulțumim pentru atenție!</a:t>
            </a:r>
            <a:endParaRPr lang="en-GB" sz="2600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endParaRPr lang="en-GB" sz="1000" dirty="0">
              <a:solidFill>
                <a:srgbClr val="534B3E"/>
              </a:solidFill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chemeClr val="tx2">
                    <a:lumMod val="75000"/>
                  </a:schemeClr>
                </a:solidFill>
              </a:rPr>
              <a:t>Implementat de</a:t>
            </a:r>
          </a:p>
        </p:txBody>
      </p:sp>
      <p:sp>
        <p:nvSpPr>
          <p:cNvPr id="22" name="Textfeld 9"/>
          <p:cNvSpPr txBox="1">
            <a:spLocks noChangeArrowheads="1"/>
          </p:cNvSpPr>
          <p:nvPr/>
        </p:nvSpPr>
        <p:spPr bwMode="auto">
          <a:xfrm>
            <a:off x="427153" y="5399463"/>
            <a:ext cx="1371600" cy="2159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sz="800" b="0" dirty="0">
                <a:solidFill>
                  <a:schemeClr val="tx2">
                    <a:lumMod val="75000"/>
                  </a:schemeClr>
                </a:solidFill>
              </a:rPr>
              <a:t>Proiect co-finanțat de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3" name="Picture 11" descr="F:\Branding\EU\jaun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1056" y="5624205"/>
            <a:ext cx="13652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1" descr="H:\bn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46511" y="5590073"/>
            <a:ext cx="10160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58991" y="5624205"/>
            <a:ext cx="1639887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feld 9"/>
          <p:cNvSpPr txBox="1">
            <a:spLocks noChangeArrowheads="1"/>
          </p:cNvSpPr>
          <p:nvPr/>
        </p:nvSpPr>
        <p:spPr bwMode="auto">
          <a:xfrm>
            <a:off x="6898878" y="5383151"/>
            <a:ext cx="1147762" cy="2143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o-RO" sz="800" b="0" dirty="0">
                <a:solidFill>
                  <a:schemeClr val="tx2">
                    <a:lumMod val="75000"/>
                  </a:schemeClr>
                </a:solidFill>
              </a:rPr>
              <a:t>In cooperare cu</a:t>
            </a:r>
          </a:p>
        </p:txBody>
      </p:sp>
      <p:pic>
        <p:nvPicPr>
          <p:cNvPr id="16" name="Picture 1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045" y="5540701"/>
            <a:ext cx="1071880" cy="1071880"/>
          </a:xfrm>
          <a:prstGeom prst="rect">
            <a:avLst/>
          </a:prstGeom>
        </p:spPr>
      </p:pic>
      <p:pic>
        <p:nvPicPr>
          <p:cNvPr id="17" name="Picture 16" descr="D:\Users\Desktop\logotype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16" y="5818037"/>
            <a:ext cx="1958975" cy="569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35037"/>
            <a:ext cx="8756353" cy="749133"/>
          </a:xfrm>
        </p:spPr>
        <p:txBody>
          <a:bodyPr/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Legea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privind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serviciul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public de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alimentare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cu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apă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şi de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canalizare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nr. 303  din  13.12.2013</a:t>
            </a:r>
            <a:r>
              <a:rPr lang="ro-RO" sz="2000" b="1" dirty="0">
                <a:latin typeface="Calibri" panose="020F0502020204030204" pitchFamily="34" charset="0"/>
              </a:rPr>
              <a:t/>
            </a:r>
            <a:br>
              <a:rPr lang="ro-RO" sz="2000" b="1" dirty="0">
                <a:latin typeface="Calibri" panose="020F0502020204030204" pitchFamily="34" charset="0"/>
              </a:rPr>
            </a:br>
            <a:r>
              <a:rPr lang="ro-RO" sz="2000" b="1" dirty="0">
                <a:latin typeface="Calibri" panose="020F0502020204030204" pitchFamily="34" charset="0"/>
              </a:rPr>
              <a:t/>
            </a:r>
            <a:br>
              <a:rPr lang="ro-RO" sz="2000" b="1" dirty="0">
                <a:latin typeface="Calibri" panose="020F0502020204030204" pitchFamily="34" charset="0"/>
              </a:rPr>
            </a:br>
            <a:r>
              <a:rPr lang="ru-RU" dirty="0">
                <a:latin typeface="Calibri" panose="020F0502020204030204" pitchFamily="34" charset="0"/>
              </a:rPr>
              <a:t/>
            </a:r>
            <a:br>
              <a:rPr lang="ru-RU" dirty="0">
                <a:latin typeface="Calibri" panose="020F0502020204030204" pitchFamily="34" charset="0"/>
              </a:rPr>
            </a:b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181225"/>
            <a:ext cx="8756353" cy="4400549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 err="1">
                <a:latin typeface="Calibri" panose="020F0502020204030204" pitchFamily="34" charset="0"/>
              </a:rPr>
              <a:t>Articolul</a:t>
            </a:r>
            <a:r>
              <a:rPr lang="en-US" b="1" dirty="0">
                <a:latin typeface="Calibri" panose="020F0502020204030204" pitchFamily="34" charset="0"/>
              </a:rPr>
              <a:t> 13.  (4) </a:t>
            </a:r>
            <a:r>
              <a:rPr lang="en-US" dirty="0" err="1">
                <a:latin typeface="Calibri" panose="020F0502020204030204" pitchFamily="34" charset="0"/>
              </a:rPr>
              <a:t>Gestiunea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delegată</a:t>
            </a:r>
            <a:r>
              <a:rPr lang="en-US" dirty="0">
                <a:latin typeface="Calibri" panose="020F0502020204030204" pitchFamily="34" charset="0"/>
              </a:rPr>
              <a:t> se </a:t>
            </a:r>
            <a:r>
              <a:rPr lang="en-US" dirty="0" err="1">
                <a:latin typeface="Calibri" panose="020F0502020204030204" pitchFamily="34" charset="0"/>
              </a:rPr>
              <a:t>realizează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prin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intermediul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unor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operatori</a:t>
            </a:r>
            <a:r>
              <a:rPr lang="en-US" dirty="0">
                <a:latin typeface="Calibri" panose="020F0502020204030204" pitchFamily="34" charset="0"/>
              </a:rPr>
              <a:t>, care pot fi: </a:t>
            </a:r>
            <a:endParaRPr lang="ru-RU" dirty="0">
              <a:latin typeface="Calibri" panose="020F0502020204030204" pitchFamily="34" charset="0"/>
            </a:endParaRP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dirty="0" err="1">
                <a:latin typeface="Calibri" panose="020F0502020204030204" pitchFamily="34" charset="0"/>
              </a:rPr>
              <a:t>societăţi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</a:rPr>
              <a:t>comerciale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înfiinţate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autorităţile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administraţiei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publice</a:t>
            </a:r>
            <a:r>
              <a:rPr lang="en-US" dirty="0">
                <a:latin typeface="Calibri" panose="020F0502020204030204" pitchFamily="34" charset="0"/>
              </a:rPr>
              <a:t> locale, care </a:t>
            </a:r>
            <a:r>
              <a:rPr lang="en-US" dirty="0" err="1">
                <a:latin typeface="Calibri" panose="020F0502020204030204" pitchFamily="34" charset="0"/>
              </a:rPr>
              <a:t>furnizează</a:t>
            </a:r>
            <a:r>
              <a:rPr lang="en-US" dirty="0">
                <a:latin typeface="Calibri" panose="020F0502020204030204" pitchFamily="34" charset="0"/>
              </a:rPr>
              <a:t>/</a:t>
            </a:r>
            <a:r>
              <a:rPr lang="en-US" dirty="0" err="1">
                <a:latin typeface="Calibri" panose="020F0502020204030204" pitchFamily="34" charset="0"/>
              </a:rPr>
              <a:t>prestează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serviciul</a:t>
            </a:r>
            <a:r>
              <a:rPr lang="en-US" dirty="0">
                <a:latin typeface="Calibri" panose="020F0502020204030204" pitchFamily="34" charset="0"/>
              </a:rPr>
              <a:t> public de </a:t>
            </a:r>
            <a:r>
              <a:rPr lang="en-US" dirty="0" err="1">
                <a:latin typeface="Calibri" panose="020F0502020204030204" pitchFamily="34" charset="0"/>
              </a:rPr>
              <a:t>alimentare</a:t>
            </a:r>
            <a:r>
              <a:rPr lang="en-US" dirty="0">
                <a:latin typeface="Calibri" panose="020F0502020204030204" pitchFamily="34" charset="0"/>
              </a:rPr>
              <a:t> cu </a:t>
            </a:r>
            <a:r>
              <a:rPr lang="en-US" dirty="0" err="1">
                <a:latin typeface="Calibri" panose="020F0502020204030204" pitchFamily="34" charset="0"/>
              </a:rPr>
              <a:t>apă</a:t>
            </a:r>
            <a:r>
              <a:rPr lang="en-US" dirty="0">
                <a:latin typeface="Calibri" panose="020F0502020204030204" pitchFamily="34" charset="0"/>
              </a:rPr>
              <a:t> şi  de </a:t>
            </a:r>
            <a:r>
              <a:rPr lang="en-US" dirty="0" err="1">
                <a:latin typeface="Calibri" panose="020F0502020204030204" pitchFamily="34" charset="0"/>
              </a:rPr>
              <a:t>canalizare</a:t>
            </a:r>
            <a:r>
              <a:rPr lang="en-US" dirty="0">
                <a:latin typeface="Calibri" panose="020F0502020204030204" pitchFamily="34" charset="0"/>
              </a:rPr>
              <a:t>, cu capital social </a:t>
            </a:r>
            <a:r>
              <a:rPr lang="en-US" dirty="0" err="1">
                <a:latin typeface="Calibri" panose="020F0502020204030204" pitchFamily="34" charset="0"/>
              </a:rPr>
              <a:t>deţinut</a:t>
            </a:r>
            <a:r>
              <a:rPr lang="en-US" dirty="0">
                <a:latin typeface="Calibri" panose="020F0502020204030204" pitchFamily="34" charset="0"/>
              </a:rPr>
              <a:t> integral de </a:t>
            </a:r>
            <a:r>
              <a:rPr lang="en-US" dirty="0" err="1">
                <a:latin typeface="Calibri" panose="020F0502020204030204" pitchFamily="34" charset="0"/>
              </a:rPr>
              <a:t>unităţile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administrativ-teritoriale</a:t>
            </a:r>
            <a:r>
              <a:rPr lang="en-US" dirty="0">
                <a:latin typeface="Calibri" panose="020F0502020204030204" pitchFamily="34" charset="0"/>
              </a:rPr>
              <a:t>; </a:t>
            </a:r>
            <a:endParaRPr lang="ro-RO" dirty="0">
              <a:latin typeface="Calibri" panose="020F0502020204030204" pitchFamily="34" charset="0"/>
            </a:endParaRP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dirty="0" err="1">
                <a:latin typeface="Calibri" panose="020F0502020204030204" pitchFamily="34" charset="0"/>
              </a:rPr>
              <a:t>societăţi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</a:rPr>
              <a:t>comerciale</a:t>
            </a:r>
            <a:r>
              <a:rPr lang="en-US" dirty="0">
                <a:latin typeface="Calibri" panose="020F0502020204030204" pitchFamily="34" charset="0"/>
              </a:rPr>
              <a:t> care </a:t>
            </a:r>
            <a:r>
              <a:rPr lang="en-US" dirty="0" err="1">
                <a:latin typeface="Calibri" panose="020F0502020204030204" pitchFamily="34" charset="0"/>
              </a:rPr>
              <a:t>furnizează</a:t>
            </a:r>
            <a:r>
              <a:rPr lang="en-US" dirty="0">
                <a:latin typeface="Calibri" panose="020F0502020204030204" pitchFamily="34" charset="0"/>
              </a:rPr>
              <a:t>/</a:t>
            </a:r>
            <a:r>
              <a:rPr lang="en-US" dirty="0" err="1">
                <a:latin typeface="Calibri" panose="020F0502020204030204" pitchFamily="34" charset="0"/>
              </a:rPr>
              <a:t>prestează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serviciul</a:t>
            </a:r>
            <a:r>
              <a:rPr lang="en-US" dirty="0">
                <a:latin typeface="Calibri" panose="020F0502020204030204" pitchFamily="34" charset="0"/>
              </a:rPr>
              <a:t> public de </a:t>
            </a:r>
            <a:r>
              <a:rPr lang="en-US" dirty="0" err="1">
                <a:latin typeface="Calibri" panose="020F0502020204030204" pitchFamily="34" charset="0"/>
              </a:rPr>
              <a:t>alimentare</a:t>
            </a:r>
            <a:r>
              <a:rPr lang="en-US" dirty="0">
                <a:latin typeface="Calibri" panose="020F0502020204030204" pitchFamily="34" charset="0"/>
              </a:rPr>
              <a:t> cu </a:t>
            </a:r>
            <a:r>
              <a:rPr lang="en-US" dirty="0" err="1">
                <a:latin typeface="Calibri" panose="020F0502020204030204" pitchFamily="34" charset="0"/>
              </a:rPr>
              <a:t>apă</a:t>
            </a:r>
            <a:r>
              <a:rPr lang="en-US" dirty="0">
                <a:latin typeface="Calibri" panose="020F0502020204030204" pitchFamily="34" charset="0"/>
              </a:rPr>
              <a:t> şi de </a:t>
            </a:r>
            <a:r>
              <a:rPr lang="en-US" dirty="0" err="1">
                <a:latin typeface="Calibri" panose="020F0502020204030204" pitchFamily="34" charset="0"/>
              </a:rPr>
              <a:t>canalizare</a:t>
            </a:r>
            <a:r>
              <a:rPr lang="en-US" dirty="0">
                <a:latin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</a:rPr>
              <a:t>înfiinţate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în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urma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reorganizării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întreprinderilor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municipale</a:t>
            </a:r>
            <a:r>
              <a:rPr lang="en-US" dirty="0">
                <a:latin typeface="Calibri" panose="020F0502020204030204" pitchFamily="34" charset="0"/>
              </a:rPr>
              <a:t>, al </a:t>
            </a:r>
            <a:r>
              <a:rPr lang="en-US" dirty="0" err="1">
                <a:latin typeface="Calibri" panose="020F0502020204030204" pitchFamily="34" charset="0"/>
              </a:rPr>
              <a:t>căror</a:t>
            </a:r>
            <a:r>
              <a:rPr lang="en-US" dirty="0">
                <a:latin typeface="Calibri" panose="020F0502020204030204" pitchFamily="34" charset="0"/>
              </a:rPr>
              <a:t> capital social </a:t>
            </a:r>
            <a:r>
              <a:rPr lang="en-US" dirty="0" err="1">
                <a:latin typeface="Calibri" panose="020F0502020204030204" pitchFamily="34" charset="0"/>
              </a:rPr>
              <a:t>este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deţinut</a:t>
            </a:r>
            <a:r>
              <a:rPr lang="en-US" dirty="0">
                <a:latin typeface="Calibri" panose="020F0502020204030204" pitchFamily="34" charset="0"/>
              </a:rPr>
              <a:t> integral, </a:t>
            </a:r>
            <a:r>
              <a:rPr lang="en-US" dirty="0" err="1">
                <a:latin typeface="Calibri" panose="020F0502020204030204" pitchFamily="34" charset="0"/>
              </a:rPr>
              <a:t>în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calitate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proprietar</a:t>
            </a:r>
            <a:r>
              <a:rPr lang="en-US" dirty="0">
                <a:latin typeface="Calibri" panose="020F0502020204030204" pitchFamily="34" charset="0"/>
              </a:rPr>
              <a:t>, de </a:t>
            </a:r>
            <a:r>
              <a:rPr lang="en-US" dirty="0" err="1">
                <a:latin typeface="Calibri" panose="020F0502020204030204" pitchFamily="34" charset="0"/>
              </a:rPr>
              <a:t>unităţile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administrativ-teritoriale</a:t>
            </a:r>
            <a:r>
              <a:rPr lang="en-US" dirty="0">
                <a:latin typeface="Calibri" panose="020F0502020204030204" pitchFamily="34" charset="0"/>
              </a:rPr>
              <a:t>. </a:t>
            </a: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</p:spTree>
    <p:extLst>
      <p:ext uri="{BB962C8B-B14F-4D97-AF65-F5344CB8AC3E}">
        <p14:creationId xmlns:p14="http://schemas.microsoft.com/office/powerpoint/2010/main" val="379409298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206539"/>
            <a:ext cx="8756353" cy="596732"/>
          </a:xfrm>
        </p:spPr>
        <p:txBody>
          <a:bodyPr/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Codul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C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ivil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al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Republicii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Moldova,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Cartea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întîi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, nr. 1107-XV  din  06.06.2002</a:t>
            </a:r>
            <a:r>
              <a:rPr lang="ru-RU" sz="2000" dirty="0">
                <a:latin typeface="Calibri" panose="020F0502020204030204" pitchFamily="34" charset="0"/>
              </a:rPr>
              <a:t/>
            </a:r>
            <a:br>
              <a:rPr lang="ru-RU" sz="2000" dirty="0">
                <a:latin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4320"/>
            <a:ext cx="8756353" cy="4344194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 err="1">
                <a:latin typeface="Calibri" panose="020F0502020204030204" pitchFamily="34" charset="0"/>
              </a:rPr>
              <a:t>Articolul</a:t>
            </a:r>
            <a:r>
              <a:rPr lang="en-US" b="1" dirty="0">
                <a:latin typeface="Calibri" panose="020F0502020204030204" pitchFamily="34" charset="0"/>
              </a:rPr>
              <a:t> 106. (2) </a:t>
            </a:r>
            <a:r>
              <a:rPr lang="en-US" b="1" dirty="0" err="1">
                <a:latin typeface="Calibri" panose="020F0502020204030204" pitchFamily="34" charset="0"/>
              </a:rPr>
              <a:t>Societatea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</a:rPr>
              <a:t>comercială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poate</a:t>
            </a:r>
            <a:r>
              <a:rPr lang="en-US" dirty="0">
                <a:latin typeface="Calibri" panose="020F0502020204030204" pitchFamily="34" charset="0"/>
              </a:rPr>
              <a:t> fi </a:t>
            </a:r>
            <a:r>
              <a:rPr lang="en-US" dirty="0" err="1">
                <a:latin typeface="Calibri" panose="020F0502020204030204" pitchFamily="34" charset="0"/>
              </a:rPr>
              <a:t>constituită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doar</a:t>
            </a:r>
            <a:r>
              <a:rPr lang="en-US" dirty="0">
                <a:latin typeface="Calibri" panose="020F0502020204030204" pitchFamily="34" charset="0"/>
              </a:rPr>
              <a:t> sub </a:t>
            </a:r>
            <a:r>
              <a:rPr lang="en-US" dirty="0" err="1">
                <a:latin typeface="Calibri" panose="020F0502020204030204" pitchFamily="34" charset="0"/>
              </a:rPr>
              <a:t>formă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societate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în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nume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colectiv</a:t>
            </a:r>
            <a:r>
              <a:rPr lang="en-US" dirty="0">
                <a:latin typeface="Calibri" panose="020F0502020204030204" pitchFamily="34" charset="0"/>
              </a:rPr>
              <a:t>, de </a:t>
            </a:r>
            <a:r>
              <a:rPr lang="en-US" dirty="0" err="1">
                <a:latin typeface="Calibri" panose="020F0502020204030204" pitchFamily="34" charset="0"/>
              </a:rPr>
              <a:t>societate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în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comandită</a:t>
            </a:r>
            <a:r>
              <a:rPr lang="en-US" dirty="0">
                <a:latin typeface="Calibri" panose="020F0502020204030204" pitchFamily="34" charset="0"/>
              </a:rPr>
              <a:t>, de </a:t>
            </a:r>
            <a:r>
              <a:rPr lang="en-US" b="1" dirty="0" err="1">
                <a:latin typeface="Calibri" panose="020F0502020204030204" pitchFamily="34" charset="0"/>
              </a:rPr>
              <a:t>societate</a:t>
            </a:r>
            <a:r>
              <a:rPr lang="en-US" b="1" dirty="0">
                <a:latin typeface="Calibri" panose="020F0502020204030204" pitchFamily="34" charset="0"/>
              </a:rPr>
              <a:t> cu </a:t>
            </a:r>
            <a:r>
              <a:rPr lang="en-US" b="1" dirty="0" err="1">
                <a:latin typeface="Calibri" panose="020F0502020204030204" pitchFamily="34" charset="0"/>
              </a:rPr>
              <a:t>răspundere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</a:rPr>
              <a:t>limitată</a:t>
            </a:r>
            <a:r>
              <a:rPr lang="en-US" dirty="0">
                <a:latin typeface="Calibri" panose="020F0502020204030204" pitchFamily="34" charset="0"/>
              </a:rPr>
              <a:t> şi de </a:t>
            </a:r>
            <a:r>
              <a:rPr lang="en-US" b="1" dirty="0" err="1">
                <a:latin typeface="Calibri" panose="020F0502020204030204" pitchFamily="34" charset="0"/>
              </a:rPr>
              <a:t>societate</a:t>
            </a:r>
            <a:r>
              <a:rPr lang="en-US" b="1" dirty="0">
                <a:latin typeface="Calibri" panose="020F0502020204030204" pitchFamily="34" charset="0"/>
              </a:rPr>
              <a:t> pe </a:t>
            </a:r>
            <a:r>
              <a:rPr lang="en-US" b="1" dirty="0" err="1">
                <a:latin typeface="Calibri" panose="020F0502020204030204" pitchFamily="34" charset="0"/>
              </a:rPr>
              <a:t>acţiuni</a:t>
            </a:r>
            <a:r>
              <a:rPr lang="en-US" b="1" dirty="0">
                <a:latin typeface="Calibri" panose="020F0502020204030204" pitchFamily="34" charset="0"/>
              </a:rPr>
              <a:t>.</a:t>
            </a:r>
            <a:endParaRPr lang="ru-RU" dirty="0">
              <a:latin typeface="Calibri" panose="020F0502020204030204" pitchFamily="34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</p:spTree>
    <p:extLst>
      <p:ext uri="{BB962C8B-B14F-4D97-AF65-F5344CB8AC3E}">
        <p14:creationId xmlns:p14="http://schemas.microsoft.com/office/powerpoint/2010/main" val="416018011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61229"/>
            <a:ext cx="8756353" cy="540000"/>
          </a:xfrm>
        </p:spPr>
        <p:txBody>
          <a:bodyPr/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Legea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privind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societăţile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cu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răspundere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limitată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 nr. 135-XVI  din  14.06.2007 </a:t>
            </a:r>
            <a:r>
              <a:rPr lang="ru-RU" b="1" dirty="0">
                <a:latin typeface="Calibri" panose="020F0502020204030204" pitchFamily="34" charset="0"/>
              </a:rPr>
              <a:t/>
            </a:r>
            <a:br>
              <a:rPr lang="ru-RU" b="1" dirty="0">
                <a:latin typeface="Calibri" panose="020F0502020204030204" pitchFamily="34" charset="0"/>
              </a:rPr>
            </a:b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 err="1">
                <a:latin typeface="Calibri" panose="020F0502020204030204" pitchFamily="34" charset="0"/>
              </a:rPr>
              <a:t>Articolul</a:t>
            </a:r>
            <a:r>
              <a:rPr lang="en-US" b="1" dirty="0">
                <a:latin typeface="Calibri" panose="020F0502020204030204" pitchFamily="34" charset="0"/>
              </a:rPr>
              <a:t> 48. (1) </a:t>
            </a:r>
            <a:r>
              <a:rPr lang="en-US" dirty="0" err="1">
                <a:latin typeface="Calibri" panose="020F0502020204030204" pitchFamily="34" charset="0"/>
              </a:rPr>
              <a:t>Organul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suprem</a:t>
            </a:r>
            <a:r>
              <a:rPr lang="en-US" dirty="0">
                <a:latin typeface="Calibri" panose="020F0502020204030204" pitchFamily="34" charset="0"/>
              </a:rPr>
              <a:t> al </a:t>
            </a:r>
            <a:r>
              <a:rPr lang="en-US" dirty="0" err="1">
                <a:latin typeface="Calibri" panose="020F0502020204030204" pitchFamily="34" charset="0"/>
              </a:rPr>
              <a:t>societăţii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este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adunarea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generală</a:t>
            </a:r>
            <a:r>
              <a:rPr lang="en-US" dirty="0">
                <a:latin typeface="Calibri" panose="020F0502020204030204" pitchFamily="34" charset="0"/>
              </a:rPr>
              <a:t> a </a:t>
            </a:r>
            <a:r>
              <a:rPr lang="en-US" dirty="0" err="1">
                <a:latin typeface="Calibri" panose="020F0502020204030204" pitchFamily="34" charset="0"/>
              </a:rPr>
              <a:t>asociaţilor</a:t>
            </a:r>
            <a:r>
              <a:rPr lang="en-US" dirty="0">
                <a:latin typeface="Calibri" panose="020F0502020204030204" pitchFamily="34" charset="0"/>
              </a:rPr>
              <a:t>.</a:t>
            </a:r>
            <a:endParaRPr lang="ro-RO" dirty="0">
              <a:latin typeface="Calibri" panose="020F0502020204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 err="1">
                <a:latin typeface="Calibri" panose="020F0502020204030204" pitchFamily="34" charset="0"/>
              </a:rPr>
              <a:t>Articolul</a:t>
            </a:r>
            <a:r>
              <a:rPr lang="en-US" b="1" dirty="0">
                <a:latin typeface="Calibri" panose="020F0502020204030204" pitchFamily="34" charset="0"/>
              </a:rPr>
              <a:t> 62. (1) </a:t>
            </a:r>
            <a:r>
              <a:rPr lang="en-US" dirty="0" err="1">
                <a:latin typeface="Calibri" panose="020F0502020204030204" pitchFamily="34" charset="0"/>
              </a:rPr>
              <a:t>Asociatul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unic</a:t>
            </a:r>
            <a:r>
              <a:rPr lang="en-US" dirty="0">
                <a:latin typeface="Calibri" panose="020F0502020204030204" pitchFamily="34" charset="0"/>
              </a:rPr>
              <a:t> are </a:t>
            </a:r>
            <a:r>
              <a:rPr lang="en-US" dirty="0" err="1">
                <a:latin typeface="Calibri" panose="020F0502020204030204" pitchFamily="34" charset="0"/>
              </a:rPr>
              <a:t>drepturile</a:t>
            </a:r>
            <a:r>
              <a:rPr lang="en-US" dirty="0">
                <a:latin typeface="Calibri" panose="020F0502020204030204" pitchFamily="34" charset="0"/>
              </a:rPr>
              <a:t> şi </a:t>
            </a:r>
            <a:r>
              <a:rPr lang="en-US" dirty="0" err="1">
                <a:latin typeface="Calibri" panose="020F0502020204030204" pitchFamily="34" charset="0"/>
              </a:rPr>
              <a:t>obligaţiile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ce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revin</a:t>
            </a:r>
            <a:r>
              <a:rPr lang="en-US" dirty="0">
                <a:latin typeface="Calibri" panose="020F0502020204030204" pitchFamily="34" charset="0"/>
              </a:rPr>
              <a:t>, conform </a:t>
            </a:r>
            <a:r>
              <a:rPr lang="en-US" dirty="0" err="1">
                <a:latin typeface="Calibri" panose="020F0502020204030204" pitchFamily="34" charset="0"/>
              </a:rPr>
              <a:t>prezentei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legi</a:t>
            </a:r>
            <a:r>
              <a:rPr lang="en-US" dirty="0">
                <a:latin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</a:rPr>
              <a:t>adunării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generale</a:t>
            </a:r>
            <a:r>
              <a:rPr lang="en-US" dirty="0">
                <a:latin typeface="Calibri" panose="020F0502020204030204" pitchFamily="34" charset="0"/>
              </a:rPr>
              <a:t> a </a:t>
            </a:r>
            <a:r>
              <a:rPr lang="en-US" dirty="0" err="1">
                <a:latin typeface="Calibri" panose="020F0502020204030204" pitchFamily="34" charset="0"/>
              </a:rPr>
              <a:t>asociaţilor</a:t>
            </a:r>
            <a:r>
              <a:rPr lang="en-US" dirty="0">
                <a:latin typeface="Calibri" panose="020F0502020204030204" pitchFamily="34" charset="0"/>
              </a:rPr>
              <a:t>. </a:t>
            </a:r>
            <a:endParaRPr lang="ro-RO" dirty="0">
              <a:latin typeface="Calibri" panose="020F0502020204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 err="1">
                <a:latin typeface="Calibri" panose="020F0502020204030204" pitchFamily="34" charset="0"/>
              </a:rPr>
              <a:t>Articolul</a:t>
            </a:r>
            <a:r>
              <a:rPr lang="en-US" b="1" dirty="0">
                <a:latin typeface="Calibri" panose="020F0502020204030204" pitchFamily="34" charset="0"/>
              </a:rPr>
              <a:t> 63. (1) </a:t>
            </a:r>
            <a:r>
              <a:rPr lang="en-US" dirty="0" err="1">
                <a:latin typeface="Calibri" panose="020F0502020204030204" pitchFamily="34" charset="0"/>
              </a:rPr>
              <a:t>Actul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constituire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poate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prevedea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crearea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consiliului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societăţii</a:t>
            </a:r>
            <a:r>
              <a:rPr lang="en-US" dirty="0">
                <a:latin typeface="Calibri" panose="020F0502020204030204" pitchFamily="34" charset="0"/>
              </a:rPr>
              <a:t>. </a:t>
            </a:r>
            <a:endParaRPr lang="ro-RO" dirty="0">
              <a:latin typeface="Calibri" panose="020F0502020204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 err="1">
                <a:latin typeface="Calibri" panose="020F0502020204030204" pitchFamily="34" charset="0"/>
              </a:rPr>
              <a:t>Articolul</a:t>
            </a:r>
            <a:r>
              <a:rPr lang="en-US" b="1" dirty="0">
                <a:latin typeface="Calibri" panose="020F0502020204030204" pitchFamily="34" charset="0"/>
              </a:rPr>
              <a:t> 69. (1) </a:t>
            </a:r>
            <a:r>
              <a:rPr lang="en-US" dirty="0" err="1">
                <a:latin typeface="Calibri" panose="020F0502020204030204" pitchFamily="34" charset="0"/>
              </a:rPr>
              <a:t>Societatea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trebuie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să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aibă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unul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sau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mai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mulţi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administratori</a:t>
            </a:r>
            <a:r>
              <a:rPr lang="en-US" dirty="0">
                <a:latin typeface="Calibri" panose="020F0502020204030204" pitchFamily="34" charset="0"/>
              </a:rPr>
              <a:t>, care </a:t>
            </a:r>
            <a:r>
              <a:rPr lang="en-US" dirty="0" err="1">
                <a:latin typeface="Calibri" panose="020F0502020204030204" pitchFamily="34" charset="0"/>
              </a:rPr>
              <a:t>administrează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societatea</a:t>
            </a:r>
            <a:r>
              <a:rPr lang="en-US" dirty="0">
                <a:latin typeface="Calibri" panose="020F0502020204030204" pitchFamily="34" charset="0"/>
              </a:rPr>
              <a:t> şi o </a:t>
            </a:r>
            <a:r>
              <a:rPr lang="en-US" dirty="0" err="1">
                <a:latin typeface="Calibri" panose="020F0502020204030204" pitchFamily="34" charset="0"/>
              </a:rPr>
              <a:t>reprezintă</a:t>
            </a:r>
            <a:r>
              <a:rPr lang="en-US" dirty="0">
                <a:latin typeface="Calibri" panose="020F0502020204030204" pitchFamily="34" charset="0"/>
              </a:rPr>
              <a:t>. </a:t>
            </a:r>
            <a:endParaRPr lang="ru-RU" dirty="0">
              <a:latin typeface="Calibri" panose="020F0502020204030204" pitchFamily="34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</p:spTree>
    <p:extLst>
      <p:ext uri="{BB962C8B-B14F-4D97-AF65-F5344CB8AC3E}">
        <p14:creationId xmlns:p14="http://schemas.microsoft.com/office/powerpoint/2010/main" val="82907283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61229"/>
            <a:ext cx="8756353" cy="540000"/>
          </a:xfrm>
        </p:spPr>
        <p:txBody>
          <a:bodyPr/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Legea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privind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societăţile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pe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acţiuni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nr. 1134-XIII  din  02.04.1997 </a:t>
            </a:r>
            <a:r>
              <a:rPr lang="en-US" dirty="0">
                <a:latin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</a:rPr>
            </a:b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037039"/>
            <a:ext cx="8756353" cy="4544736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 err="1">
                <a:latin typeface="Calibri" panose="020F0502020204030204" pitchFamily="34" charset="0"/>
              </a:rPr>
              <a:t>Articolul</a:t>
            </a:r>
            <a:r>
              <a:rPr lang="en-US" b="1" dirty="0">
                <a:latin typeface="Calibri" panose="020F0502020204030204" pitchFamily="34" charset="0"/>
              </a:rPr>
              <a:t> 7. (1) </a:t>
            </a:r>
            <a:r>
              <a:rPr lang="en-US" dirty="0" err="1">
                <a:latin typeface="Calibri" panose="020F0502020204030204" pitchFamily="34" charset="0"/>
              </a:rPr>
              <a:t>Organele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conducere</a:t>
            </a:r>
            <a:r>
              <a:rPr lang="en-US" dirty="0">
                <a:latin typeface="Calibri" panose="020F0502020204030204" pitchFamily="34" charset="0"/>
              </a:rPr>
              <a:t> ale </a:t>
            </a:r>
            <a:r>
              <a:rPr lang="en-US" dirty="0" err="1">
                <a:latin typeface="Calibri" panose="020F0502020204030204" pitchFamily="34" charset="0"/>
              </a:rPr>
              <a:t>societăţii</a:t>
            </a:r>
            <a:r>
              <a:rPr lang="en-US" dirty="0">
                <a:latin typeface="Calibri" panose="020F0502020204030204" pitchFamily="34" charset="0"/>
              </a:rPr>
              <a:t> sînt: </a:t>
            </a: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ro-RO" dirty="0">
                <a:latin typeface="Calibri" panose="020F0502020204030204" pitchFamily="34" charset="0"/>
              </a:rPr>
              <a:t>A</a:t>
            </a:r>
            <a:r>
              <a:rPr lang="en-US" dirty="0" err="1">
                <a:latin typeface="Calibri" panose="020F0502020204030204" pitchFamily="34" charset="0"/>
              </a:rPr>
              <a:t>dunarea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ro-RO" dirty="0">
                <a:latin typeface="Calibri" panose="020F0502020204030204" pitchFamily="34" charset="0"/>
              </a:rPr>
              <a:t>G</a:t>
            </a:r>
            <a:r>
              <a:rPr lang="en-US" dirty="0" err="1">
                <a:latin typeface="Calibri" panose="020F0502020204030204" pitchFamily="34" charset="0"/>
              </a:rPr>
              <a:t>enerală</a:t>
            </a:r>
            <a:r>
              <a:rPr lang="en-US" dirty="0">
                <a:latin typeface="Calibri" panose="020F0502020204030204" pitchFamily="34" charset="0"/>
              </a:rPr>
              <a:t> a </a:t>
            </a:r>
            <a:r>
              <a:rPr lang="ro-RO" dirty="0">
                <a:latin typeface="Calibri" panose="020F0502020204030204" pitchFamily="34" charset="0"/>
              </a:rPr>
              <a:t>A</a:t>
            </a:r>
            <a:r>
              <a:rPr lang="en-US" dirty="0" err="1">
                <a:latin typeface="Calibri" panose="020F0502020204030204" pitchFamily="34" charset="0"/>
              </a:rPr>
              <a:t>cţionarilor</a:t>
            </a:r>
            <a:r>
              <a:rPr lang="en-US" dirty="0">
                <a:latin typeface="Calibri" panose="020F0502020204030204" pitchFamily="34" charset="0"/>
              </a:rPr>
              <a:t>; </a:t>
            </a:r>
            <a:endParaRPr lang="ro-RO" dirty="0"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ro-RO" dirty="0">
                <a:latin typeface="Calibri" panose="020F0502020204030204" pitchFamily="34" charset="0"/>
              </a:rPr>
              <a:t>C</a:t>
            </a:r>
            <a:r>
              <a:rPr lang="en-US" dirty="0" err="1">
                <a:latin typeface="Calibri" panose="020F0502020204030204" pitchFamily="34" charset="0"/>
              </a:rPr>
              <a:t>onsiliul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ro-RO" dirty="0">
                <a:latin typeface="Calibri" panose="020F0502020204030204" pitchFamily="34" charset="0"/>
              </a:rPr>
              <a:t>S</a:t>
            </a:r>
            <a:r>
              <a:rPr lang="en-US" dirty="0" err="1">
                <a:latin typeface="Calibri" panose="020F0502020204030204" pitchFamily="34" charset="0"/>
              </a:rPr>
              <a:t>ocietăţii</a:t>
            </a:r>
            <a:r>
              <a:rPr lang="en-US" dirty="0">
                <a:latin typeface="Calibri" panose="020F0502020204030204" pitchFamily="34" charset="0"/>
              </a:rPr>
              <a:t>; </a:t>
            </a:r>
            <a:endParaRPr lang="ro-RO" dirty="0"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ro-RO" dirty="0">
                <a:latin typeface="Calibri" panose="020F0502020204030204" pitchFamily="34" charset="0"/>
              </a:rPr>
              <a:t>O</a:t>
            </a:r>
            <a:r>
              <a:rPr lang="en-US" dirty="0" err="1">
                <a:latin typeface="Calibri" panose="020F0502020204030204" pitchFamily="34" charset="0"/>
              </a:rPr>
              <a:t>rganul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ro-RO" dirty="0">
                <a:latin typeface="Calibri" panose="020F0502020204030204" pitchFamily="34" charset="0"/>
              </a:rPr>
              <a:t>E</a:t>
            </a:r>
            <a:r>
              <a:rPr lang="en-US" dirty="0" err="1">
                <a:latin typeface="Calibri" panose="020F0502020204030204" pitchFamily="34" charset="0"/>
              </a:rPr>
              <a:t>xecutiv</a:t>
            </a:r>
            <a:r>
              <a:rPr lang="en-US" dirty="0">
                <a:latin typeface="Calibri" panose="020F0502020204030204" pitchFamily="34" charset="0"/>
              </a:rPr>
              <a:t>; </a:t>
            </a:r>
            <a:endParaRPr lang="ro-RO" dirty="0"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ro-RO" dirty="0">
                <a:latin typeface="Calibri" panose="020F0502020204030204" pitchFamily="34" charset="0"/>
              </a:rPr>
              <a:t>C</a:t>
            </a:r>
            <a:r>
              <a:rPr lang="en-US" dirty="0" err="1">
                <a:latin typeface="Calibri" panose="020F0502020204030204" pitchFamily="34" charset="0"/>
              </a:rPr>
              <a:t>omisia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ro-RO" dirty="0">
                <a:latin typeface="Calibri" panose="020F0502020204030204" pitchFamily="34" charset="0"/>
              </a:rPr>
              <a:t>C</a:t>
            </a:r>
            <a:r>
              <a:rPr lang="en-US" dirty="0" err="1">
                <a:latin typeface="Calibri" panose="020F0502020204030204" pitchFamily="34" charset="0"/>
              </a:rPr>
              <a:t>enzori</a:t>
            </a:r>
            <a:r>
              <a:rPr lang="en-US" dirty="0">
                <a:latin typeface="Calibri" panose="020F050202020403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</p:spTree>
    <p:extLst>
      <p:ext uri="{BB962C8B-B14F-4D97-AF65-F5344CB8AC3E}">
        <p14:creationId xmlns:p14="http://schemas.microsoft.com/office/powerpoint/2010/main" val="89882711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137676"/>
            <a:ext cx="8756353" cy="671621"/>
          </a:xfrm>
        </p:spPr>
        <p:txBody>
          <a:bodyPr/>
          <a:lstStyle/>
          <a:p>
            <a:pPr algn="ctr"/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Legea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cu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privire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la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întreprinderea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de stat şi </a:t>
            </a:r>
            <a:r>
              <a:rPr lang="en-US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întreprinderea</a:t>
            </a: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municipal </a:t>
            </a:r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nr. 246  din  23.11.2017</a:t>
            </a:r>
            <a:r>
              <a:rPr lang="ru-RU" b="1" dirty="0">
                <a:latin typeface="Calibri" panose="020F0502020204030204" pitchFamily="34" charset="0"/>
              </a:rPr>
              <a:t/>
            </a:r>
            <a:br>
              <a:rPr lang="ru-RU" b="1" dirty="0">
                <a:latin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</a:rPr>
            </a:b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2238375"/>
            <a:ext cx="8756353" cy="43434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 err="1">
                <a:latin typeface="Calibri" panose="020F0502020204030204" pitchFamily="34" charset="0"/>
              </a:rPr>
              <a:t>Articolul</a:t>
            </a:r>
            <a:r>
              <a:rPr lang="en-US" b="1" dirty="0">
                <a:latin typeface="Calibri" panose="020F0502020204030204" pitchFamily="34" charset="0"/>
              </a:rPr>
              <a:t> 6. (1) </a:t>
            </a:r>
            <a:r>
              <a:rPr lang="en-US" dirty="0" err="1">
                <a:latin typeface="Calibri" panose="020F0502020204030204" pitchFamily="34" charset="0"/>
              </a:rPr>
              <a:t>Organele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conducere</a:t>
            </a:r>
            <a:r>
              <a:rPr lang="en-US" dirty="0">
                <a:latin typeface="Calibri" panose="020F0502020204030204" pitchFamily="34" charset="0"/>
              </a:rPr>
              <a:t> ale </a:t>
            </a:r>
            <a:r>
              <a:rPr lang="en-US" dirty="0" err="1">
                <a:latin typeface="Calibri" panose="020F0502020204030204" pitchFamily="34" charset="0"/>
              </a:rPr>
              <a:t>întreprinderii</a:t>
            </a:r>
            <a:r>
              <a:rPr lang="en-US" dirty="0">
                <a:latin typeface="Calibri" panose="020F0502020204030204" pitchFamily="34" charset="0"/>
              </a:rPr>
              <a:t> de stat/</a:t>
            </a:r>
            <a:r>
              <a:rPr lang="en-US" dirty="0" err="1">
                <a:latin typeface="Calibri" panose="020F0502020204030204" pitchFamily="34" charset="0"/>
              </a:rPr>
              <a:t>municipale</a:t>
            </a:r>
            <a:r>
              <a:rPr lang="en-US" dirty="0">
                <a:latin typeface="Calibri" panose="020F0502020204030204" pitchFamily="34" charset="0"/>
              </a:rPr>
              <a:t> sînt:</a:t>
            </a:r>
            <a:endParaRPr lang="ru-RU" dirty="0"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ro-RO" dirty="0">
                <a:latin typeface="Calibri" panose="020F0502020204030204" pitchFamily="34" charset="0"/>
              </a:rPr>
              <a:t>F</a:t>
            </a:r>
            <a:r>
              <a:rPr lang="en-US" dirty="0" err="1">
                <a:latin typeface="Calibri" panose="020F0502020204030204" pitchFamily="34" charset="0"/>
              </a:rPr>
              <a:t>ondatorul</a:t>
            </a:r>
            <a:r>
              <a:rPr lang="en-US" dirty="0">
                <a:latin typeface="Calibri" panose="020F0502020204030204" pitchFamily="34" charset="0"/>
              </a:rPr>
              <a:t>; </a:t>
            </a:r>
            <a:endParaRPr lang="ro-RO" dirty="0"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ro-RO" dirty="0">
                <a:latin typeface="Calibri" panose="020F0502020204030204" pitchFamily="34" charset="0"/>
              </a:rPr>
              <a:t>C</a:t>
            </a:r>
            <a:r>
              <a:rPr lang="en-US" dirty="0" err="1">
                <a:latin typeface="Calibri" panose="020F0502020204030204" pitchFamily="34" charset="0"/>
              </a:rPr>
              <a:t>onsiliul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ro-RO" dirty="0">
                <a:latin typeface="Calibri" panose="020F0502020204030204" pitchFamily="34" charset="0"/>
              </a:rPr>
              <a:t>A</a:t>
            </a:r>
            <a:r>
              <a:rPr lang="en-US" dirty="0" err="1">
                <a:latin typeface="Calibri" panose="020F0502020204030204" pitchFamily="34" charset="0"/>
              </a:rPr>
              <a:t>dministraţie</a:t>
            </a:r>
            <a:r>
              <a:rPr lang="en-US" dirty="0">
                <a:latin typeface="Calibri" panose="020F0502020204030204" pitchFamily="34" charset="0"/>
              </a:rPr>
              <a:t>; </a:t>
            </a:r>
            <a:endParaRPr lang="ro-RO" dirty="0"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ro-RO" dirty="0">
                <a:latin typeface="Calibri" panose="020F0502020204030204" pitchFamily="34" charset="0"/>
              </a:rPr>
              <a:t>A</a:t>
            </a:r>
            <a:r>
              <a:rPr lang="en-US" dirty="0" err="1">
                <a:latin typeface="Calibri" panose="020F0502020204030204" pitchFamily="34" charset="0"/>
              </a:rPr>
              <a:t>dministratorul</a:t>
            </a:r>
            <a:r>
              <a:rPr lang="en-US" dirty="0">
                <a:latin typeface="Calibri" panose="020F0502020204030204" pitchFamily="34" charset="0"/>
              </a:rPr>
              <a:t> – </a:t>
            </a:r>
            <a:r>
              <a:rPr lang="ro-RO" dirty="0">
                <a:latin typeface="Calibri" panose="020F0502020204030204" pitchFamily="34" charset="0"/>
              </a:rPr>
              <a:t>O</a:t>
            </a:r>
            <a:r>
              <a:rPr lang="en-US" dirty="0" err="1">
                <a:latin typeface="Calibri" panose="020F0502020204030204" pitchFamily="34" charset="0"/>
              </a:rPr>
              <a:t>rgan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ro-RO" dirty="0">
                <a:latin typeface="Calibri" panose="020F0502020204030204" pitchFamily="34" charset="0"/>
              </a:rPr>
              <a:t>E</a:t>
            </a:r>
            <a:r>
              <a:rPr lang="en-US" dirty="0" err="1">
                <a:latin typeface="Calibri" panose="020F0502020204030204" pitchFamily="34" charset="0"/>
              </a:rPr>
              <a:t>xecutiv</a:t>
            </a:r>
            <a:r>
              <a:rPr lang="en-US" dirty="0">
                <a:latin typeface="Calibri" panose="020F0502020204030204" pitchFamily="34" charset="0"/>
              </a:rPr>
              <a:t>; </a:t>
            </a:r>
            <a:endParaRPr lang="ro-RO" dirty="0"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AutoNum type="alphaLcParenR"/>
            </a:pPr>
            <a:r>
              <a:rPr lang="ro-RO" dirty="0">
                <a:latin typeface="Calibri" panose="020F0502020204030204" pitchFamily="34" charset="0"/>
              </a:rPr>
              <a:t>C</a:t>
            </a:r>
            <a:r>
              <a:rPr lang="en-US" dirty="0" err="1">
                <a:latin typeface="Calibri" panose="020F0502020204030204" pitchFamily="34" charset="0"/>
              </a:rPr>
              <a:t>omisia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ro-RO" dirty="0">
                <a:latin typeface="Calibri" panose="020F0502020204030204" pitchFamily="34" charset="0"/>
              </a:rPr>
              <a:t>C</a:t>
            </a:r>
            <a:r>
              <a:rPr lang="en-US" dirty="0" err="1">
                <a:latin typeface="Calibri" panose="020F0502020204030204" pitchFamily="34" charset="0"/>
              </a:rPr>
              <a:t>enzori</a:t>
            </a:r>
            <a:r>
              <a:rPr lang="en-US" dirty="0">
                <a:latin typeface="Calibri" panose="020F0502020204030204" pitchFamily="34" charset="0"/>
              </a:rPr>
              <a:t>.                   </a:t>
            </a:r>
            <a:endParaRPr lang="ru-RU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</p:spTree>
    <p:extLst>
      <p:ext uri="{BB962C8B-B14F-4D97-AF65-F5344CB8AC3E}">
        <p14:creationId xmlns:p14="http://schemas.microsoft.com/office/powerpoint/2010/main" val="265138296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95969" y="1095420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Forme </a:t>
            </a:r>
            <a:r>
              <a:rPr lang="ro-RO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Juridico</a:t>
            </a:r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– Organizatorice - SRL</a:t>
            </a:r>
            <a:endParaRPr lang="en-GB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1767039"/>
            <a:ext cx="8756353" cy="4814736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o-RO" b="1" dirty="0">
                <a:latin typeface="Calibri" panose="020F0502020204030204" pitchFamily="34" charset="0"/>
              </a:rPr>
              <a:t>Operatorul serviciilor de apă și canalizare poate fi:</a:t>
            </a:r>
            <a:endParaRPr lang="ru-RU" b="1" dirty="0">
              <a:latin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o-RO" dirty="0">
                <a:latin typeface="Calibri" panose="020F0502020204030204" pitchFamily="34" charset="0"/>
              </a:rPr>
              <a:t>O Societate Comercială sub formă de Societate cu Răspundere Limitată, cu structura de conducere: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01ACC2-D5AD-48BE-A465-4B59B6387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487" y="3342154"/>
            <a:ext cx="2319089" cy="298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357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14488" y="1067248"/>
            <a:ext cx="8756353" cy="540000"/>
          </a:xfrm>
        </p:spPr>
        <p:txBody>
          <a:bodyPr/>
          <a:lstStyle/>
          <a:p>
            <a:pPr algn="ctr"/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Forme </a:t>
            </a:r>
            <a:r>
              <a:rPr lang="ro-RO" sz="2000" b="1" dirty="0" err="1">
                <a:solidFill>
                  <a:schemeClr val="accent1"/>
                </a:solidFill>
                <a:latin typeface="Calibri" panose="020F0502020204030204" pitchFamily="34" charset="0"/>
              </a:rPr>
              <a:t>Juridico</a:t>
            </a:r>
            <a:r>
              <a:rPr lang="ro-RO" sz="2000" b="1" dirty="0">
                <a:solidFill>
                  <a:schemeClr val="accent1"/>
                </a:solidFill>
                <a:latin typeface="Calibri" panose="020F0502020204030204" pitchFamily="34" charset="0"/>
              </a:rPr>
              <a:t> – Organizatorice – SA / ÎM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14488" y="1679721"/>
            <a:ext cx="8756353" cy="4902054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o-RO" dirty="0">
                <a:latin typeface="Calibri" panose="020F0502020204030204" pitchFamily="34" charset="0"/>
              </a:rPr>
              <a:t>Societate Comercială sub formă de Societate pe Acțiuni </a:t>
            </a:r>
            <a:r>
              <a:rPr lang="ro-RO" dirty="0" smtClean="0">
                <a:latin typeface="Calibri" panose="020F0502020204030204" pitchFamily="34" charset="0"/>
              </a:rPr>
              <a:t>/ Întreprindere </a:t>
            </a:r>
            <a:r>
              <a:rPr lang="ro-RO" dirty="0">
                <a:latin typeface="Calibri" panose="020F0502020204030204" pitchFamily="34" charset="0"/>
              </a:rPr>
              <a:t>Municipală </a:t>
            </a:r>
            <a:r>
              <a:rPr lang="ro-RO" dirty="0" smtClean="0">
                <a:latin typeface="Calibri" panose="020F0502020204030204" pitchFamily="34" charset="0"/>
              </a:rPr>
              <a:t>cu </a:t>
            </a:r>
            <a:r>
              <a:rPr lang="ro-RO" dirty="0">
                <a:latin typeface="Calibri" panose="020F0502020204030204" pitchFamily="34" charset="0"/>
              </a:rPr>
              <a:t>structura de conducere</a:t>
            </a:r>
            <a:r>
              <a:rPr lang="en-US" dirty="0">
                <a:latin typeface="Calibri" panose="020F050202020403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                   </a:t>
            </a:r>
          </a:p>
          <a:p>
            <a:pPr marL="0" indent="0" algn="just">
              <a:buNone/>
            </a:pPr>
            <a:r>
              <a:rPr lang="en-US" dirty="0">
                <a:latin typeface="Calibri" panose="020F0502020204030204" pitchFamily="34" charset="0"/>
              </a:rPr>
              <a:t>        </a:t>
            </a:r>
          </a:p>
          <a:p>
            <a:pPr marL="0" indent="0" algn="just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b="0" dirty="0"/>
              <a:t>DH</a:t>
            </a:r>
          </a:p>
        </p:txBody>
      </p:sp>
      <p:sp>
        <p:nvSpPr>
          <p:cNvPr id="109570" name="Datumsplatzhalter 3"/>
          <p:cNvSpPr>
            <a:spLocks noGrp="1"/>
          </p:cNvSpPr>
          <p:nvPr>
            <p:ph type="dt" sz="half" idx="11"/>
          </p:nvPr>
        </p:nvSpPr>
        <p:spPr>
          <a:noFill/>
        </p:spPr>
        <p:txBody>
          <a:bodyPr/>
          <a:lstStyle/>
          <a:p>
            <a:fld id="{1A768533-9F5A-4A96-B8F6-9A95114E0856}" type="datetime1">
              <a:rPr lang="en-GB">
                <a:cs typeface="Arial" charset="0"/>
              </a:rPr>
              <a:pPr/>
              <a:t>17/05/2019</a:t>
            </a:fld>
            <a:endParaRPr lang="de-DE">
              <a:cs typeface="Arial" charset="0"/>
            </a:endParaRPr>
          </a:p>
        </p:txBody>
      </p:sp>
      <p:pic>
        <p:nvPicPr>
          <p:cNvPr id="109575" name="Picture 2" descr="D:\docs\desktop\ELdZ_Mol_cmyk_rum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 t="11669"/>
          <a:stretch/>
        </p:blipFill>
        <p:spPr bwMode="auto">
          <a:xfrm>
            <a:off x="0" y="-8792"/>
            <a:ext cx="2138363" cy="137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7904041" y="479486"/>
            <a:ext cx="1066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o-RO" sz="800" b="0" dirty="0">
                <a:solidFill>
                  <a:srgbClr val="6E6452">
                    <a:lumMod val="75000"/>
                  </a:srgbClr>
                </a:solidFill>
              </a:rPr>
              <a:t>Implementat de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7080DB-AEE4-4232-8139-E063D1ADF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528" y="3041074"/>
            <a:ext cx="5246944" cy="32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85742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<p:properties xmlns:p="http://schemas.microsoft.com/office/2006/metadata/properties" xmlns:xsi="http://www.w3.org/2001/XMLSchema-instance" xmlns:pc="http://schemas.microsoft.com/office/infopath/2007/PartnerControls"><documentManagement><Component xmlns="1aa55a0b-0a67-4782-a065-6eba4e0e353c" xsi:nil="true"></Component><Expert xmlns="$ListId:STM Documents;" xsi:nil="true"/><_Status_ROOT xmlns="http://schemas.microsoft.com/sharepoint/v3/fields">Not Started</_Status_ROOT><Mission0 xmlns="7d6d0431-8c56-415f-8486-bab1e8b5c9af" xsi:nil="true"/></documentManagement></p:properties>
</file>

<file path=customXml/item2.xml><?xml version="1.0" encoding="utf-8"?><ct:contentTypeSchema ct:_="" ma:_="" ma:contentTypeName="Document" ma:contentTypeID="0x0101004969C18DB407E842A4AB9792F7B9E390" ma:contentTypeVersion="2" ma:contentTypeDescription="Create a new document." ma:contentTypeScope="" ma:versionID="5488f31937291764415c795c80949f4d" xmlns:ct="http://schemas.microsoft.com/office/2006/metadata/contentType" xmlns:ma="http://schemas.microsoft.com/office/2006/metadata/properties/metaAttributes">
<xsd:schema targetNamespace="http://schemas.microsoft.com/office/2006/metadata/properties" ma:root="true" ma:fieldsID="24777cb04497979614b6e160e49707af" ns2:_="" ns3:_="" ns4:_="" ns5:_="" xmlns:xsd="http://www.w3.org/2001/XMLSchema" xmlns:xs="http://www.w3.org/2001/XMLSchema" xmlns:p="http://schemas.microsoft.com/office/2006/metadata/properties" xmlns:ns2="$ListId:STM Documents;" xmlns:ns3="http://schemas.microsoft.com/sharepoint/v3/fields" xmlns:ns4="7d6d0431-8c56-415f-8486-bab1e8b5c9af" xmlns:ns5="1aa55a0b-0a67-4782-a065-6eba4e0e353c">
<xsd:import namespace="$ListId:STM Documents;"/>
<xsd:import namespace="http://schemas.microsoft.com/sharepoint/v3/fields"/>
<xsd:import namespace="7d6d0431-8c56-415f-8486-bab1e8b5c9af"/>
<xsd:import namespace="1aa55a0b-0a67-4782-a065-6eba4e0e353c"/>
<xsd:element name="properties">
<xsd:complexType>
<xsd:sequence>
<xsd:element name="documentManagement">
<xsd:complexType>
<xsd:all>
<xsd:element ref="ns2:Expert" minOccurs="0"/>
<xsd:element ref="ns3:_Status_ROOT" minOccurs="0"/>
<xsd:element ref="ns4:Mission0" minOccurs="0"/>
<xsd:element ref="ns5:Component" minOccurs="0"/>
</xsd:all>
</xsd:complexType>
</xsd:element>
</xsd:sequence>
</xsd:complexType>
</xsd:element>
</xsd:schema>
<xsd:schema targetNamespace="$ListId:STM Documents;" elementFormDefault="qualified" xmlns:xsd="http://www.w3.org/2001/XMLSchema" xmlns:xs="http://www.w3.org/2001/XMLSchema" xmlns:dms="http://schemas.microsoft.com/office/2006/documentManagement/types" xmlns:pc="http://schemas.microsoft.com/office/infopath/2007/PartnerControls">
<xsd:import namespace="http://schemas.microsoft.com/office/2006/documentManagement/types"/>
<xsd:import namespace="http://schemas.microsoft.com/office/infopath/2007/PartnerControls"/>
<xsd:element name="Expert" ma:index="8" nillable="true" ma:displayName="Expert" ma:list="{2d634400-cc7e-42b4-beae-410770132a8a}" ma:internalName="Expert" ma:readOnly="false" ma:showField="LinkTitleNoMenu" ma:web="309313e6-067f-4a27-beec-ca2e92e8bd09">
<xsd:simpleType>
<xsd:restriction base="dms:Lookup"/>
</xsd:simpleType>
</xsd:element>
</xsd:schema>
<xsd:schema targetNamespace="http://schemas.microsoft.com/sharepoint/v3/fields" elementFormDefault="qualified" xmlns:xsd="http://www.w3.org/2001/XMLSchema" xmlns:xs="http://www.w3.org/2001/XMLSchema" xmlns:dms="http://schemas.microsoft.com/office/2006/documentManagement/types" xmlns:pc="http://schemas.microsoft.com/office/infopath/2007/PartnerControls">
<xsd:import namespace="http://schemas.microsoft.com/office/2006/documentManagement/types"/>
<xsd:import namespace="http://schemas.microsoft.com/office/infopath/2007/PartnerControls"/>
<xsd:element name="_Status_ROOT" ma:index="9" nillable="true" ma:displayName="Status" ma:default="Not Started" ma:format="Dropdown" ma:internalName="_Status" ma:readOnly="false">
<xsd:simpleType>
<xsd:union memberTypes="dms:Text">
<xsd:simpleType>
<xsd:restriction base="dms:Choice">
<xsd:enumeration value="Not Started"/>
<xsd:enumeration value="Draft"/>
<xsd:enumeration value="Reviewed"/>
<xsd:enumeration value="Scheduled"/>
<xsd:enumeration value="Published"/>
<xsd:enumeration value="Final"/>
<xsd:enumeration value="Expired"/>
</xsd:restriction>
</xsd:simpleType>
</xsd:union>
</xsd:simpleType>
</xsd:element>
</xsd:schema>
<xsd:schema targetNamespace="7d6d0431-8c56-415f-8486-bab1e8b5c9af" elementFormDefault="qualified" xmlns:xsd="http://www.w3.org/2001/XMLSchema" xmlns:xs="http://www.w3.org/2001/XMLSchema" xmlns:dms="http://schemas.microsoft.com/office/2006/documentManagement/types" xmlns:pc="http://schemas.microsoft.com/office/infopath/2007/PartnerControls">
<xsd:import namespace="http://schemas.microsoft.com/office/2006/documentManagement/types"/>
<xsd:import namespace="http://schemas.microsoft.com/office/infopath/2007/PartnerControls"/>
<xsd:element name="Mission0" ma:index="11" nillable="true" ma:displayName="Mission" ma:list="{d0bd396e-2761-4ee8-bac1-29eb655abb3e}" ma:internalName="Mission0" ma:readOnly="false" ma:showField="Title" ma:web="309313e6-067f-4a27-beec-ca2e92e8bd09">
<xsd:simpleType>
<xsd:restriction base="dms:Lookup"/>
</xsd:simpleType>
</xsd:element>
</xsd:schema>
<xsd:schema targetNamespace="1aa55a0b-0a67-4782-a065-6eba4e0e353c" elementFormDefault="qualified" xmlns:xsd="http://www.w3.org/2001/XMLSchema" xmlns:xs="http://www.w3.org/2001/XMLSchema" xmlns:dms="http://schemas.microsoft.com/office/2006/documentManagement/types" xmlns:pc="http://schemas.microsoft.com/office/infopath/2007/PartnerControls">
<xsd:import namespace="http://schemas.microsoft.com/office/2006/documentManagement/types"/>
<xsd:import namespace="http://schemas.microsoft.com/office/infopath/2007/PartnerControls"/>
<xsd:element name="Component" ma:index="12" nillable="true" ma:displayName="Category" ma:format="Dropdown" ma:internalName="Component" ma:readOnly="false">
<xsd:simpleType>
<xsd:restriction base="dms:Choice">
<xsd:enumeration value="Template"/>
<xsd:enumeration value="Journal"/>
<xsd:enumeration value="Project Monitoring (ProMo)"/>
<xsd:enumeration value="Manuals and Procedures"/>
<xsd:enumeration value="General Information"/>
<xsd:enumeration value="Report"/>
<xsd:enumeration value="STE Monitoring"/>
</xsd:restriction>
</xsd:simpleType>
</xsd:element>
</xsd:schema>
<xsd:schema targetNamespace="http://schemas.openxmlformats.org/package/2006/metadata/core-properties" elementFormDefault="qualified" attributeFormDefault="unqualified" blockDefault="#all"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>
<xsd:import namespace="http://purl.org/dc/elements/1.1/" schemaLocation="http://dublincore.org/schemas/xmls/qdc/2003/04/02/dc.xsd"/>
<xsd:import namespace="http://purl.org/dc/terms/" schemaLocation="http://dublincore.org/schemas/xmls/qdc/2003/04/02/dcterms.xsd"/>
<xsd:element name="coreProperties" type="CT_coreProperties"/>
<xsd:complexType name="CT_coreProperties">
<xsd:all>
<xsd:element ref="dc:creator" minOccurs="0" maxOccurs="1"/>
<xsd:element ref="dcterms:created" minOccurs="0" maxOccurs="1"/>
<xsd:element ref="dc:identifier" minOccurs="0" maxOccurs="1"/>
<xsd:element name="contentType" minOccurs="0" maxOccurs="1" type="xsd:string" ma:index="0" ma:displayName="Content Type"/>
<xsd:element ref="dc:title" minOccurs="0" maxOccurs="1" ma:index="4" ma:displayName="Title"/>
<xsd:element ref="dc:subject" minOccurs="0" maxOccurs="1"/>
<xsd:element ref="dc:description" minOccurs="0" maxOccurs="1" ma:index="10" ma:displayName="Comments"/>
<xsd:element name="keywords" minOccurs="0" maxOccurs="1" type="xsd:string"/>
<xsd:element ref="dc:language" minOccurs="0" maxOccurs="1"/>
<xsd:element name="category" minOccurs="0" maxOccurs="1" type="xsd:string"/>
<xsd:element name="version" minOccurs="0" maxOccurs="1" type="xsd:string"/>
<xsd:element name="revision" minOccurs="0" maxOccurs="1" type="xsd:string">
<xsd:annotation>
<xsd:documentation>
                        This value indicates the number of saves or revisions. The application is responsible for updating this value after each revision.
                    </xsd:documentation>
</xsd:annotation>
</xsd:element>
<xsd:element name="lastModifiedBy" minOccurs="0" maxOccurs="1" type="xsd:string"/>
<xsd:element ref="dcterms:modified" minOccurs="0" maxOccurs="1"/>
<xsd:element name="contentStatus" minOccurs="0" maxOccurs="1" type="xsd:string"/>
</xsd:all>
</xsd:complexType>
</xsd:schema>
<xs:schema targetNamespace="http://schemas.microsoft.com/office/infopath/2007/PartnerControls" elementFormDefault="qualified" attributeFormDefault="unqualified" xmlns:pc="http://schemas.microsoft.com/office/infopath/2007/PartnerControls" xmlns:xs="http://www.w3.org/2001/XMLSchema">
<xs:element name="Person">
<xs:complexType>
<xs:sequence>
<xs:element ref="pc:DisplayName" minOccurs="0"></xs:element>
<xs:element ref="pc:AccountId" minOccurs="0"></xs:element>
<xs:element ref="pc:AccountType" minOccurs="0"></xs:element>
</xs:sequence>
</xs:complexType>
</xs:element>
<xs:element name="DisplayName" type="xs:string"></xs:element>
<xs:element name="AccountId" type="xs:string"></xs:element>
<xs:element name="AccountType" type="xs:string"></xs:element>
<xs:element name="BDCAssociatedEntity">
<xs:complexType>
<xs:sequence>
<xs:element ref="pc:BDCEntity" minOccurs="0" maxOccurs="unbounded"></xs:element>
</xs:sequence>
<xs:attribute ref="pc:EntityNamespace"></xs:attribute>
<xs:attribute ref="pc:EntityName"></xs:attribute>
<xs:attribute ref="pc:SystemInstanceName"></xs:attribute>
<xs:attribute ref="pc:AssociationName"></xs:attribute>
</xs:complexType>
</xs:element>
<xs:attribute name="EntityNamespace" type="xs:string"></xs:attribute>
<xs:attribute name="EntityName" type="xs:string"></xs:attribute>
<xs:attribute name="SystemInstanceName" type="xs:string"></xs:attribute>
<xs:attribute name="AssociationName" type="xs:string"></xs:attribute>
<xs:element name="BDCEntity">
<xs:complexType>
<xs:sequence>
<xs:element ref="pc:EntityDisplayName" minOccurs="0"></xs:element>
<xs:element ref="pc:EntityInstanceReference" minOccurs="0"></xs:element>
<xs:element ref="pc:EntityId1" minOccurs="0"></xs:element>
<xs:element ref="pc:EntityId2" minOccurs="0"></xs:element>
<xs:element ref="pc:EntityId3" minOccurs="0"></xs:element>
<xs:element ref="pc:EntityId4" minOccurs="0"></xs:element>
<xs:element ref="pc:EntityId5" minOccurs="0"></xs:element>
</xs:sequence>
</xs:complexType>
</xs:element>
<xs:element name="EntityDisplayName" type="xs:string"></xs:element>
<xs:element name="EntityInstanceReference" type="xs:string"></xs:element>
<xs:element name="EntityId1" type="xs:string"></xs:element>
<xs:element name="EntityId2" type="xs:string"></xs:element>
<xs:element name="EntityId3" type="xs:string"></xs:element>
<xs:element name="EntityId4" type="xs:string"></xs:element>
<xs:element name="EntityId5" type="xs:string"></xs:element>
<xs:element name="Terms">
<xs:complexType>
<xs:sequence>
<xs:element ref="pc:TermInfo" minOccurs="0" maxOccurs="unbounded"></xs:element>
</xs:sequence>
</xs:complexType>
</xs:element>
<xs:element name="TermInfo">
<xs:complexType>
<xs:sequence>
<xs:element ref="pc:TermName" minOccurs="0"></xs:element>
<xs:element ref="pc:TermId" minOccurs="0"></xs:element>
</xs:sequence>
</xs:complexType>
</xs:element>
<xs:element name="TermName" type="xs:string"></xs:element>
<xs:element name="TermId" type="xs:string"></xs:element>
</xs:schema>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4D7CAE-31D5-409C-B240-FC3B4476D657}">
  <ds:schemaRefs>
    <ds:schemaRef ds:uri="http://schemas.microsoft.com/office/2006/metadata/properties"/>
    <ds:schemaRef ds:uri="http://schemas.microsoft.com/office/infopath/2007/PartnerControls"/>
    <ds:schemaRef ds:uri="1aa55a0b-0a67-4782-a065-6eba4e0e353c"/>
    <ds:schemaRef ds:uri="$ListId:STM Documents;"/>
    <ds:schemaRef ds:uri="http://schemas.microsoft.com/sharepoint/v3/fields"/>
    <ds:schemaRef ds:uri="7d6d0431-8c56-415f-8486-bab1e8b5c9af"/>
  </ds:schemaRefs>
</ds:datastoreItem>
</file>

<file path=customXml/itemProps2.xml><?xml version="1.0" encoding="utf-8"?>
<ds:datastoreItem xmlns:ds="http://schemas.openxmlformats.org/officeDocument/2006/customXml" ds:itemID="{5100233F-CD43-410A-86E5-C212646C1E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$ListId:STM Documents;"/>
    <ds:schemaRef ds:uri="http://schemas.microsoft.com/sharepoint/v3/fields"/>
    <ds:schemaRef ds:uri="7d6d0431-8c56-415f-8486-bab1e8b5c9af"/>
    <ds:schemaRef ds:uri="1aa55a0b-0a67-4782-a065-6eba4e0e35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868908-F866-4559-9390-0357994B92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570</TotalTime>
  <Words>637</Words>
  <Application>Microsoft Office PowerPoint</Application>
  <PresentationFormat>Экран (4:3)</PresentationFormat>
  <Paragraphs>167</Paragraphs>
  <Slides>22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Arial Narrow</vt:lpstr>
      <vt:lpstr>Calibri</vt:lpstr>
      <vt:lpstr>Wingdings</vt:lpstr>
      <vt:lpstr>GIZ_Banner_Kopfzeile-Ausland (3)</vt:lpstr>
      <vt:lpstr>Modernizarea serviciilor publice locale în  Republica Moldova</vt:lpstr>
      <vt:lpstr>Structura Prezentării</vt:lpstr>
      <vt:lpstr>Legea privind serviciul public de alimentare cu apă şi de canalizare  nr. 303  din  13.12.2013   </vt:lpstr>
      <vt:lpstr>Codul Civil al Republicii Moldova, Cartea întîi, nr. 1107-XV  din  06.06.2002 </vt:lpstr>
      <vt:lpstr>Legea privind societăţile cu răspundere limitată  nr. 135-XVI  din  14.06.2007  </vt:lpstr>
      <vt:lpstr>Legea privind societăţile pe acţiuni nr. 1134-XIII  din  02.04.1997  </vt:lpstr>
      <vt:lpstr>Legea cu privire la întreprinderea de stat şi întreprinderea municipal  nr. 246  din  23.11.2017  </vt:lpstr>
      <vt:lpstr>Forme Juridico – Organizatorice - SRL</vt:lpstr>
      <vt:lpstr>Forme Juridico – Organizatorice – SA / ÎM</vt:lpstr>
      <vt:lpstr>Organigrama _________ SRL:</vt:lpstr>
      <vt:lpstr>Organigrama _________ SA / ÎM:</vt:lpstr>
      <vt:lpstr>Departament Tehnic</vt:lpstr>
      <vt:lpstr>Departament Tehnic – Secția Tehnică</vt:lpstr>
      <vt:lpstr>Departament Tehnic – Secția Apă</vt:lpstr>
      <vt:lpstr>Departament Tehnic – Secția Canal</vt:lpstr>
      <vt:lpstr>Departament Tehnic – Secția Energo-Mecanică</vt:lpstr>
      <vt:lpstr>Departament Tehnic – Secția Dispecerat</vt:lpstr>
      <vt:lpstr>Departament Financiar</vt:lpstr>
      <vt:lpstr>Departament Financiar – Secția Administrativă</vt:lpstr>
      <vt:lpstr>Departament Financiar – Secția Evidență și Control</vt:lpstr>
      <vt:lpstr>Departament Financiar – Secția Contabilitate</vt:lpstr>
      <vt:lpstr>Презентация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dc:description/>
  <cp:lastModifiedBy>Пользователь Windows</cp:lastModifiedBy>
  <cp:revision>310</cp:revision>
  <cp:lastPrinted>2017-07-11T13:18:46Z</cp:lastPrinted>
  <dcterms:created xsi:type="dcterms:W3CDTF">2013-09-05T11:54:56Z</dcterms:created>
  <dcterms:modified xsi:type="dcterms:W3CDTF">2019-05-17T20:22:34Z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0x0101004969C18DB407E842A4AB9792F7B9E390</vt:lpwstr>
  </property>
  <property fmtid="{D5CDD505-2E9C-101B-9397-08002B2CF9AE}" pid="3" name="xd_ProgID">
    <vt:lpwstr/>
  </property>
  <property fmtid="{D5CDD505-2E9C-101B-9397-08002B2CF9AE}" pid="4" name="Approval Status">
    <vt:lpwstr/>
  </property>
  <property fmtid="{D5CDD505-2E9C-101B-9397-08002B2CF9AE}" pid="5" name="Invoide Status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